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9"/>
  </p:notesMasterIdLst>
  <p:sldIdLst>
    <p:sldId id="904" r:id="rId2"/>
    <p:sldId id="807" r:id="rId3"/>
    <p:sldId id="372" r:id="rId4"/>
    <p:sldId id="373" r:id="rId5"/>
    <p:sldId id="905" r:id="rId6"/>
    <p:sldId id="906" r:id="rId7"/>
    <p:sldId id="907" r:id="rId8"/>
    <p:sldId id="374" r:id="rId9"/>
    <p:sldId id="908" r:id="rId10"/>
    <p:sldId id="909" r:id="rId11"/>
    <p:sldId id="910" r:id="rId12"/>
    <p:sldId id="911" r:id="rId13"/>
    <p:sldId id="912" r:id="rId14"/>
    <p:sldId id="913" r:id="rId15"/>
    <p:sldId id="914" r:id="rId16"/>
    <p:sldId id="916" r:id="rId17"/>
    <p:sldId id="917" r:id="rId18"/>
    <p:sldId id="918" r:id="rId19"/>
    <p:sldId id="919" r:id="rId20"/>
    <p:sldId id="920" r:id="rId21"/>
    <p:sldId id="921" r:id="rId22"/>
    <p:sldId id="922" r:id="rId23"/>
    <p:sldId id="923" r:id="rId24"/>
    <p:sldId id="924" r:id="rId25"/>
    <p:sldId id="925" r:id="rId26"/>
    <p:sldId id="926" r:id="rId27"/>
    <p:sldId id="927" r:id="rId28"/>
    <p:sldId id="931" r:id="rId29"/>
    <p:sldId id="928" r:id="rId30"/>
    <p:sldId id="929" r:id="rId31"/>
    <p:sldId id="930" r:id="rId32"/>
    <p:sldId id="915" r:id="rId33"/>
    <p:sldId id="375" r:id="rId34"/>
    <p:sldId id="376" r:id="rId35"/>
    <p:sldId id="932" r:id="rId36"/>
    <p:sldId id="933" r:id="rId37"/>
    <p:sldId id="934" r:id="rId38"/>
    <p:sldId id="935" r:id="rId39"/>
    <p:sldId id="936" r:id="rId40"/>
    <p:sldId id="937" r:id="rId41"/>
    <p:sldId id="938" r:id="rId42"/>
    <p:sldId id="939" r:id="rId43"/>
    <p:sldId id="940" r:id="rId44"/>
    <p:sldId id="941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942" r:id="rId59"/>
    <p:sldId id="944" r:id="rId60"/>
    <p:sldId id="943" r:id="rId61"/>
    <p:sldId id="945" r:id="rId62"/>
    <p:sldId id="946" r:id="rId63"/>
    <p:sldId id="947" r:id="rId64"/>
    <p:sldId id="948" r:id="rId65"/>
    <p:sldId id="949" r:id="rId66"/>
    <p:sldId id="950" r:id="rId67"/>
    <p:sldId id="321" r:id="rId6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7" autoAdjust="0"/>
    <p:restoredTop sz="85133" autoAdjust="0"/>
  </p:normalViewPr>
  <p:slideViewPr>
    <p:cSldViewPr showGuides="1">
      <p:cViewPr varScale="1">
        <p:scale>
          <a:sx n="258" d="100"/>
          <a:sy n="258" d="100"/>
        </p:scale>
        <p:origin x="2480" y="19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7" d="100"/>
        <a:sy n="67" d="100"/>
      </p:scale>
      <p:origin x="0" y="156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68A4B-C138-457D-AB6E-F4C564F54BB2}" type="datetimeFigureOut">
              <a:rPr lang="zh-CN" altLang="en-US" smtClean="0"/>
              <a:pPr/>
              <a:t>2020/12/11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1AB8B-5D0A-4586-8F9D-B187E8B984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9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从数据中自动学习到分布式表示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D03802C4-1DDC-4281-B8B8-D127A0729FB8}" type="slidenum">
              <a:rPr lang="en-US" altLang="zh-TW" smtClean="0"/>
              <a:pPr eaLnBrk="1" hangingPunct="1"/>
              <a:t>67</a:t>
            </a:fld>
            <a:endParaRPr lang="en-US" altLang="zh-TW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901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028700"/>
            <a:ext cx="822960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06B9-7A04-4504-8D77-AF49FAA42CEF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49877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446C-6FDA-42FF-A16A-89B12AF66E23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049-3F9B-4DAE-9A1D-C597D2AE82CE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3B81-B43D-4486-9129-C6EE7DF14EB0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08660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1880840"/>
            <a:ext cx="708660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F294-619D-49A5-8A1B-CAA14508B6B7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FA58-7EC6-4D25-8239-DCFF0CA608B0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1151335"/>
            <a:ext cx="4041775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4040188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771650"/>
            <a:ext cx="4041775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894B-BF00-4FD6-A52B-D8164D60D030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B10C-4CF9-4E6D-85B4-69BC3ADF16A7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9ADD-8B60-417A-A27B-8AFA8B2D7FEA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2" y="1143000"/>
            <a:ext cx="3008313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7B70-330D-4D37-BD06-634FEF84710D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548640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373981"/>
            <a:ext cx="548640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875091"/>
            <a:ext cx="548640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DF2A-67C4-4026-92BA-E18AC209EB35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6D3CE07-DE2B-4A78-800E-26311F6D8302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812507"/>
            <a:ext cx="289560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4812507"/>
            <a:ext cx="7620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4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3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448" y="771550"/>
            <a:ext cx="554922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第八章 循环神经网络</a:t>
            </a:r>
            <a:endParaRPr lang="en-US" altLang="zh-CN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189" y="2443533"/>
            <a:ext cx="514035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Deep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Learning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&amp;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TensorFlow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itchFamily="2" charset="-122"/>
              <a:ea typeface="方正静蕾简体" pitchFamily="2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382" y="3381840"/>
            <a:ext cx="4890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张玉宏  博士</a:t>
            </a:r>
          </a:p>
          <a:p>
            <a:pPr algn="ctr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zhangyuhong001@gmail.com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07422" y="2443533"/>
            <a:ext cx="241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dirty="0">
              <a:solidFill>
                <a:srgbClr val="0070C0"/>
              </a:solidFill>
              <a:latin typeface="+mj-lt"/>
              <a:ea typeface="方正静蕾简体" pitchFamily="2" charset="-122"/>
            </a:endParaRPr>
          </a:p>
        </p:txBody>
      </p:sp>
      <p:pic>
        <p:nvPicPr>
          <p:cNvPr id="1026" name="Picture 2" descr="电子工业出版社-关于我社">
            <a:extLst>
              <a:ext uri="{FF2B5EF4-FFF2-40B4-BE49-F238E27FC236}">
                <a16:creationId xmlns:a16="http://schemas.microsoft.com/office/drawing/2014/main" id="{0B012EB3-F677-6944-BB7F-08DF3DDC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34" y="3994442"/>
            <a:ext cx="3660745" cy="10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6D9ADC-5C59-9D41-9D57-1D08DEBF09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51" y="861560"/>
            <a:ext cx="3052084" cy="2753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452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686968-E74C-2548-8916-C0C5A1EE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A7BA0-771E-1E44-A7B6-8C0335D386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401620"/>
            <a:ext cx="4500500" cy="1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836D27-19C3-A04F-B011-802A196660AE}"/>
              </a:ext>
            </a:extLst>
          </p:cNvPr>
          <p:cNvSpPr/>
          <p:nvPr/>
        </p:nvSpPr>
        <p:spPr>
          <a:xfrm>
            <a:off x="656565" y="3741880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RNN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many-to-many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（异步）结构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77B95-5874-D844-B6C3-8F0786CF2C8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70" y="1113541"/>
            <a:ext cx="2295255" cy="22380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868D5F-18E5-4441-B48F-4B029B922C8A}"/>
              </a:ext>
            </a:extLst>
          </p:cNvPr>
          <p:cNvSpPr/>
          <p:nvPr/>
        </p:nvSpPr>
        <p:spPr>
          <a:xfrm>
            <a:off x="5292080" y="3741880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RNN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many-to-many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（同步）结构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14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1580" y="3228833"/>
            <a:ext cx="78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RNN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的训练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9990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1BCE26-1B4E-1A4C-9362-776A0353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82A241-8AA8-084E-9FFB-48E5ED1AAD8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176595"/>
            <a:ext cx="3600400" cy="18205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C7E3483-A3A2-AF49-A6D2-DF4D9EFC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620" y="81655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05E8153-0EEE-064B-B6AF-E2BF75F3AB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810278"/>
              </p:ext>
            </p:extLst>
          </p:nvPr>
        </p:nvGraphicFramePr>
        <p:xfrm>
          <a:off x="4250186" y="1671640"/>
          <a:ext cx="4172141" cy="72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r:id="rId4" imgW="57632600" imgH="9652000" progId="Equation.DSMT4">
                  <p:embed/>
                </p:oleObj>
              </mc:Choice>
              <mc:Fallback>
                <p:oleObj r:id="rId4" imgW="57632600" imgH="9652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0186" y="1671640"/>
                        <a:ext cx="4172141" cy="7200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7A741A41-26AC-E044-857C-93B4E763A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335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C70B9AE-C7F6-E64F-BB2E-384305182F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471297"/>
              </p:ext>
            </p:extLst>
          </p:nvPr>
        </p:nvGraphicFramePr>
        <p:xfrm>
          <a:off x="1061609" y="3458800"/>
          <a:ext cx="5600127" cy="55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" r:id="rId6" imgW="47688500" imgH="4686300" progId="Equation.DSMT4">
                  <p:embed/>
                </p:oleObj>
              </mc:Choice>
              <mc:Fallback>
                <p:oleObj r:id="rId6" imgW="47688500" imgH="4686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609" y="3458800"/>
                        <a:ext cx="5600127" cy="5530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840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1B7E13-5343-E34C-B204-068BEF70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A8226F-2F80-8B49-8B05-280F9363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323"/>
            <a:ext cx="9144000" cy="38568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8A4217-8C01-604C-B51A-09E36BC590A5}"/>
              </a:ext>
            </a:extLst>
          </p:cNvPr>
          <p:cNvSpPr txBox="1"/>
          <p:nvPr/>
        </p:nvSpPr>
        <p:spPr>
          <a:xfrm>
            <a:off x="71500" y="4764763"/>
            <a:ext cx="301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Credit</a:t>
            </a:r>
            <a:r>
              <a:rPr kumimoji="1" lang="zh-CN" altLang="en-US" sz="1400" dirty="0"/>
              <a:t>： </a:t>
            </a:r>
            <a:r>
              <a:rPr kumimoji="1" lang="en-US" altLang="zh-CN" sz="1400" dirty="0" err="1"/>
              <a:t>Feifei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Li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655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DC467C-23CB-9E4A-B1DA-D552EC6C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DE350-E124-6E46-A181-86E1F3B8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67"/>
            <a:ext cx="9144000" cy="45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77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36811B-51E1-A944-97A9-19F43804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dirty="0"/>
              <a:t>RNN</a:t>
            </a:r>
            <a:r>
              <a:rPr lang="zh-CN" altLang="en-US" dirty="0"/>
              <a:t>：计算流图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6A90B4-2676-D649-94B5-86D686A6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8132DC-4290-6E4C-BC6E-CCCA773D8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207252"/>
            <a:ext cx="2700300" cy="21743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A9062B-9126-D849-898C-28410A94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" y="2498899"/>
            <a:ext cx="9144000" cy="26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3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D4DDD-3FC0-8248-BB73-9EF9654C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：计算流图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F68A4F-B85E-0244-9253-A298C7E6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4BE43C-94AC-6E4B-B2F3-8A478F01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128F7-E25C-8442-9651-13D021A7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988264"/>
            <a:ext cx="9144000" cy="38242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715BF2-C1EE-FA42-95D8-8A5BB9187C1A}"/>
              </a:ext>
            </a:extLst>
          </p:cNvPr>
          <p:cNvSpPr txBox="1"/>
          <p:nvPr/>
        </p:nvSpPr>
        <p:spPr>
          <a:xfrm>
            <a:off x="1961710" y="1491630"/>
            <a:ext cx="531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权值共享：每个时间步复用相同的权值矩阵</a:t>
            </a:r>
          </a:p>
        </p:txBody>
      </p:sp>
    </p:spTree>
    <p:extLst>
      <p:ext uri="{BB962C8B-B14F-4D97-AF65-F5344CB8AC3E}">
        <p14:creationId xmlns:p14="http://schemas.microsoft.com/office/powerpoint/2010/main" val="187160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B81C2-A199-5F40-BAF0-7E2AB94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计算流图：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76ADB8-45BC-CE48-B9E4-A64A3059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215B3E-2B25-0345-9D2C-9401C2CD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B60661-ED5A-9640-8B11-5D2FA5BD1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90" y="1221600"/>
            <a:ext cx="7722350" cy="35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B81C2-A199-5F40-BAF0-7E2AB94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计算流图：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76ADB8-45BC-CE48-B9E4-A64A3059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215B3E-2B25-0345-9D2C-9401C2CD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C4C651-6BCE-C447-AB62-597FF123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" y="1266605"/>
            <a:ext cx="9144000" cy="39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98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4F4FDC-F10B-524A-B636-20C1E5D6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2FF3DE-C67D-8840-811A-4310FEC8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E73CDB-1255-1845-BB16-EE376AD2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43"/>
            <a:ext cx="9144000" cy="47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6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1580" y="3228833"/>
            <a:ext cx="78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标准神经网络的缺点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92663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0EFE7-9B4B-B042-BCF6-86FF196A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A15CE7-9A95-AC46-81C6-5463F7CC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40"/>
            <a:ext cx="9144000" cy="48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3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CFCB62-8E5D-4D4C-965F-EB920EAA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DCCC2-88AD-F940-A46B-EEFBC3435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96"/>
            <a:ext cx="9144000" cy="48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4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8F05FB-592A-3D4B-88F2-4C6D5749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E5F44D-36A1-6543-BD6A-4F34E0FF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1" y="0"/>
            <a:ext cx="8376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3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E9F519-877F-1448-907C-C03CF89D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804D0D-05BF-0142-8AA1-0064ED84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107"/>
            <a:ext cx="9144000" cy="43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1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450FE7-6E54-0248-9FA4-6EE17325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30C84C-8C63-9D44-8CD6-861A97E4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51"/>
            <a:ext cx="9144000" cy="46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0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E7B792-6702-8C48-B7B7-D3916216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2C5682-21F0-F447-88A4-7F6A5491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645"/>
            <a:ext cx="9144000" cy="44522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620D26-1BAB-D649-8BA3-D31689E9A36E}"/>
              </a:ext>
            </a:extLst>
          </p:cNvPr>
          <p:cNvSpPr txBox="1"/>
          <p:nvPr/>
        </p:nvSpPr>
        <p:spPr>
          <a:xfrm>
            <a:off x="296525" y="1041580"/>
            <a:ext cx="225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反向传播调整权值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30CD9F-852F-6845-8F29-F209D45BDA1C}"/>
              </a:ext>
            </a:extLst>
          </p:cNvPr>
          <p:cNvSpPr txBox="1"/>
          <p:nvPr/>
        </p:nvSpPr>
        <p:spPr>
          <a:xfrm>
            <a:off x="6507214" y="1022041"/>
            <a:ext cx="274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正向传播信号，计算误差</a:t>
            </a:r>
          </a:p>
        </p:txBody>
      </p:sp>
    </p:spTree>
    <p:extLst>
      <p:ext uri="{BB962C8B-B14F-4D97-AF65-F5344CB8AC3E}">
        <p14:creationId xmlns:p14="http://schemas.microsoft.com/office/powerpoint/2010/main" val="328799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78FE65-255A-0240-89F0-5CCBE47F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11A44B-A8CA-DA40-9D34-334AED50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37"/>
            <a:ext cx="9144000" cy="45272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5BB197-FF76-A447-B7CC-9E8E7A4DAE32}"/>
              </a:ext>
            </a:extLst>
          </p:cNvPr>
          <p:cNvSpPr txBox="1"/>
          <p:nvPr/>
        </p:nvSpPr>
        <p:spPr>
          <a:xfrm>
            <a:off x="521550" y="996575"/>
            <a:ext cx="558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截断</a:t>
            </a:r>
            <a:r>
              <a:rPr kumimoji="1" lang="en-US" altLang="zh-CN" dirty="0"/>
              <a:t>BP</a:t>
            </a:r>
            <a:r>
              <a:rPr kumimoji="1" lang="zh-CN" altLang="en-US" dirty="0"/>
              <a:t>算法：只反向传播部分时间步</a:t>
            </a:r>
          </a:p>
        </p:txBody>
      </p:sp>
    </p:spTree>
    <p:extLst>
      <p:ext uri="{BB962C8B-B14F-4D97-AF65-F5344CB8AC3E}">
        <p14:creationId xmlns:p14="http://schemas.microsoft.com/office/powerpoint/2010/main" val="420184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069C77-6A47-D747-8342-97F2BE0B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FB253B-AAAD-EE4F-8987-8E653942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086585"/>
            <a:ext cx="3596469" cy="24817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73B115-070D-A043-BDFE-72EF0C2A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91" y="675075"/>
            <a:ext cx="3835079" cy="32918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5C9CE4-C77C-8748-A55A-0E109CED24C1}"/>
              </a:ext>
            </a:extLst>
          </p:cNvPr>
          <p:cNvSpPr txBox="1"/>
          <p:nvPr/>
        </p:nvSpPr>
        <p:spPr>
          <a:xfrm>
            <a:off x="1151620" y="4154428"/>
            <a:ext cx="283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单层</a:t>
            </a:r>
            <a:r>
              <a:rPr kumimoji="1" lang="en-US" altLang="zh-CN" dirty="0"/>
              <a:t>RNN</a:t>
            </a:r>
            <a:r>
              <a:rPr kumimoji="1" lang="zh-CN" altLang="en-US" dirty="0"/>
              <a:t>权值更新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3836C1-64B8-BC43-9CB2-DC6004AC3E59}"/>
              </a:ext>
            </a:extLst>
          </p:cNvPr>
          <p:cNvSpPr txBox="1"/>
          <p:nvPr/>
        </p:nvSpPr>
        <p:spPr>
          <a:xfrm>
            <a:off x="5851485" y="4151571"/>
            <a:ext cx="283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多层</a:t>
            </a:r>
            <a:r>
              <a:rPr kumimoji="1" lang="en-US" altLang="zh-CN" dirty="0"/>
              <a:t>RNN</a:t>
            </a:r>
            <a:r>
              <a:rPr kumimoji="1" lang="zh-CN" altLang="en-US" dirty="0"/>
              <a:t>权值更新</a:t>
            </a:r>
          </a:p>
        </p:txBody>
      </p:sp>
    </p:spTree>
    <p:extLst>
      <p:ext uri="{BB962C8B-B14F-4D97-AF65-F5344CB8AC3E}">
        <p14:creationId xmlns:p14="http://schemas.microsoft.com/office/powerpoint/2010/main" val="404183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C56964-4E29-A74A-97F7-5551A58A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7B5F7F-F683-A84A-8FBE-DC1D4BED41A0}"/>
              </a:ext>
            </a:extLst>
          </p:cNvPr>
          <p:cNvSpPr/>
          <p:nvPr/>
        </p:nvSpPr>
        <p:spPr>
          <a:xfrm>
            <a:off x="386535" y="546525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双向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RNN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建模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43F7A3-6CD2-9A41-82DE-357D56B23C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90" y="1266605"/>
            <a:ext cx="5400600" cy="2745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343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CAAE52-E729-4E45-B41E-28CE57E2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2E3C83-447E-1440-8900-F66CA0A4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462"/>
            <a:ext cx="9144000" cy="45865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B151C9-16C8-7544-B605-48B38C967404}"/>
              </a:ext>
            </a:extLst>
          </p:cNvPr>
          <p:cNvSpPr txBox="1"/>
          <p:nvPr/>
        </p:nvSpPr>
        <p:spPr>
          <a:xfrm>
            <a:off x="6147175" y="93796"/>
            <a:ext cx="283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应用案例：看图说话</a:t>
            </a:r>
          </a:p>
        </p:txBody>
      </p:sp>
    </p:spTree>
    <p:extLst>
      <p:ext uri="{BB962C8B-B14F-4D97-AF65-F5344CB8AC3E}">
        <p14:creationId xmlns:p14="http://schemas.microsoft.com/office/powerpoint/2010/main" val="41300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 descr="Z:\Mac 上的 yhilly\微云同步盘\1AliYun-翻译\文章5-深度学习\深度学习之13\sky-fly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816555"/>
            <a:ext cx="5625625" cy="3555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47275" y="1356615"/>
            <a:ext cx="125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</a:rPr>
              <a:t>RNN</a:t>
            </a:r>
            <a:endParaRPr kumimoji="1"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964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BC0D08-4E68-5540-A57E-183C998D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55BCC5-AA9D-B14C-B9E8-D937B61A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" y="231490"/>
            <a:ext cx="9144000" cy="47747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8DD47F-8D15-C64D-AB60-43288C34C2A0}"/>
              </a:ext>
            </a:extLst>
          </p:cNvPr>
          <p:cNvSpPr txBox="1"/>
          <p:nvPr/>
        </p:nvSpPr>
        <p:spPr>
          <a:xfrm>
            <a:off x="5267962" y="636535"/>
            <a:ext cx="607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使用“注意力机制”的看图说话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B7657B-413B-2D42-857E-096A23E88EFF}"/>
              </a:ext>
            </a:extLst>
          </p:cNvPr>
          <p:cNvSpPr txBox="1"/>
          <p:nvPr/>
        </p:nvSpPr>
        <p:spPr>
          <a:xfrm>
            <a:off x="26495" y="1910030"/>
            <a:ext cx="1350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CNN+RNN</a:t>
            </a:r>
            <a:r>
              <a:rPr kumimoji="1" lang="zh-CN" altLang="en-US" sz="1600" dirty="0"/>
              <a:t>：</a:t>
            </a:r>
            <a:endParaRPr kumimoji="1" lang="en-US" altLang="zh-CN" sz="1600" dirty="0"/>
          </a:p>
          <a:p>
            <a:r>
              <a:rPr kumimoji="1" lang="en-US" altLang="zh-CN" sz="1600" dirty="0"/>
              <a:t>CNN</a:t>
            </a:r>
            <a:r>
              <a:rPr kumimoji="1" lang="zh-CN" altLang="en-US" sz="1600" dirty="0"/>
              <a:t>负责识别部件分类，</a:t>
            </a:r>
            <a:r>
              <a:rPr kumimoji="1" lang="en-US" altLang="zh-CN" sz="1600" dirty="0"/>
              <a:t>RNN</a:t>
            </a:r>
            <a:r>
              <a:rPr kumimoji="1" lang="zh-CN" altLang="en-US" sz="1600" dirty="0"/>
              <a:t>负责组织描述语言</a:t>
            </a:r>
          </a:p>
        </p:txBody>
      </p:sp>
    </p:spTree>
    <p:extLst>
      <p:ext uri="{BB962C8B-B14F-4D97-AF65-F5344CB8AC3E}">
        <p14:creationId xmlns:p14="http://schemas.microsoft.com/office/powerpoint/2010/main" val="203269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6088FD-7967-DE41-8DE7-ACF08D1E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B9F233-89E0-C648-B9AB-E9E2CBAF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83" y="0"/>
            <a:ext cx="7861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45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1580" y="3228833"/>
            <a:ext cx="78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RNN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的问题与</a:t>
            </a:r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LSTM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的诞生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4576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3" name="图片 2" descr="Z:\Mac 上的 yhilly\微云同步盘\1AliYun-翻译\文章5-深度学习\深度学习之14\old-rn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829" y="771550"/>
            <a:ext cx="7955971" cy="29703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2681790" y="4056915"/>
            <a:ext cx="4025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charset="0"/>
                <a:ea typeface="方正书宋简体" charset="0"/>
                <a:cs typeface="Times New Roman" charset="0"/>
              </a:rPr>
              <a:t>RNN:</a:t>
            </a: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上下文较长，无法利用历史信息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924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771550"/>
            <a:ext cx="6435715" cy="3375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46774" y="4181986"/>
            <a:ext cx="5445605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LSTM:</a:t>
            </a:r>
            <a:r>
              <a:rPr lang="zh-CN" altLang="zh-CN" dirty="0"/>
              <a:t>长短期记忆 </a:t>
            </a:r>
            <a:r>
              <a:rPr kumimoji="1" lang="zh-CN" altLang="en-US" dirty="0"/>
              <a:t>：</a:t>
            </a:r>
            <a:r>
              <a:rPr lang="en-US" altLang="zh-CN" dirty="0"/>
              <a:t>long short-term memory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8862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62551F-2684-FA4D-99F1-8FEC6549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7619A1-7A26-D34F-B213-F7EC3A8A7B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1335124"/>
            <a:ext cx="6885765" cy="16416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58BABE-6BDA-7840-AECA-B609D4E14982}"/>
              </a:ext>
            </a:extLst>
          </p:cNvPr>
          <p:cNvSpPr/>
          <p:nvPr/>
        </p:nvSpPr>
        <p:spPr>
          <a:xfrm>
            <a:off x="1961709" y="4101920"/>
            <a:ext cx="6075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简易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RNN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神经元和复合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LSTM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神经元的对比示意图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30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EA2B00-67A9-1447-B452-F56531EF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B6F4E5-BCD0-DD49-A0D7-A2618D9B47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75" y="1086584"/>
            <a:ext cx="5220580" cy="22052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B2A8C6-5F8F-F743-8F39-8D1513166120}"/>
              </a:ext>
            </a:extLst>
          </p:cNvPr>
          <p:cNvSpPr/>
          <p:nvPr/>
        </p:nvSpPr>
        <p:spPr>
          <a:xfrm>
            <a:off x="2681790" y="3901617"/>
            <a:ext cx="2877711" cy="310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650"/>
              </a:lnSpc>
              <a:spcBef>
                <a:spcPts val="800"/>
              </a:spcBef>
              <a:spcAft>
                <a:spcPts val="1000"/>
              </a:spcAft>
            </a:pP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按时间步展开的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</a:rPr>
              <a:t>LSTM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网络</a:t>
            </a:r>
            <a:endParaRPr lang="zh-CN" altLang="zh-CN" kern="100" dirty="0">
              <a:solidFill>
                <a:srgbClr val="4774C5"/>
              </a:solidFill>
              <a:latin typeface="Times New Roman" panose="02020603050405020304" pitchFamily="18" charset="0"/>
              <a:ea typeface="方正楷体_GBK"/>
            </a:endParaRPr>
          </a:p>
        </p:txBody>
      </p:sp>
    </p:spTree>
    <p:extLst>
      <p:ext uri="{BB962C8B-B14F-4D97-AF65-F5344CB8AC3E}">
        <p14:creationId xmlns:p14="http://schemas.microsoft.com/office/powerpoint/2010/main" val="61156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5312FB-E5F1-5E4D-BCD4-89F7BC5F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56F9EA-E296-2544-B039-6C04EECA44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317317"/>
            <a:ext cx="5625625" cy="34653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C6FC15-A3F8-A446-9710-3A0BB3505B67}"/>
              </a:ext>
            </a:extLst>
          </p:cNvPr>
          <p:cNvSpPr/>
          <p:nvPr/>
        </p:nvSpPr>
        <p:spPr>
          <a:xfrm>
            <a:off x="3131840" y="4443175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控制记忆单元状态</a:t>
            </a:r>
            <a:r>
              <a:rPr lang="en-US" altLang="zh-CN" i="1" kern="100" dirty="0">
                <a:latin typeface="Times New Roman" panose="02020603050405020304" pitchFamily="18" charset="0"/>
                <a:ea typeface="方正书宋简体"/>
              </a:rPr>
              <a:t>c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4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个门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498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1AEF8-E2A1-D946-8D3A-9A0FC4AD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172D9B-3D1A-E741-92CD-E0825D5A16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199566"/>
            <a:ext cx="2508250" cy="13804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FB3269-ED49-C348-BA54-98C24DD3896C}"/>
              </a:ext>
            </a:extLst>
          </p:cNvPr>
          <p:cNvSpPr/>
          <p:nvPr/>
        </p:nvSpPr>
        <p:spPr>
          <a:xfrm>
            <a:off x="1016605" y="3111810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遗忘门的工作过程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2AD0B-8D7F-214A-8FF7-A36E8FF22A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995" y="1199566"/>
            <a:ext cx="2511425" cy="13804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42049A-2750-F24A-B07A-BBE023DE210B}"/>
              </a:ext>
            </a:extLst>
          </p:cNvPr>
          <p:cNvSpPr/>
          <p:nvPr/>
        </p:nvSpPr>
        <p:spPr>
          <a:xfrm>
            <a:off x="4738190" y="3156815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输入门的工作过程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14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A1594C-4B2D-234F-BAF2-8AC259B1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E01E74-17DC-4C4D-8961-6C39ADEDD4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491630"/>
            <a:ext cx="2690495" cy="1468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19CF7D3-55B3-FE49-9A2B-8BBB60A98828}"/>
              </a:ext>
            </a:extLst>
          </p:cNvPr>
          <p:cNvSpPr/>
          <p:nvPr/>
        </p:nvSpPr>
        <p:spPr>
          <a:xfrm>
            <a:off x="380214" y="3336835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输入门与调节门的组合示意图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3322C9-2DEE-FA4F-A320-9815185E60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1356615"/>
            <a:ext cx="2870835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609861-5137-244B-AC1D-383CF480E961}"/>
              </a:ext>
            </a:extLst>
          </p:cNvPr>
          <p:cNvSpPr/>
          <p:nvPr/>
        </p:nvSpPr>
        <p:spPr>
          <a:xfrm>
            <a:off x="4842030" y="3361875"/>
            <a:ext cx="3627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LSTM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隐含层单元的完整逻辑设计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96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4\Jordan-RNN-pape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0" y="501520"/>
            <a:ext cx="5715635" cy="33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2681790" y="4326945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charset="0"/>
                <a:ea typeface="方正书宋简体" charset="0"/>
              </a:rPr>
              <a:t>Jordan</a:t>
            </a: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提出的循环神经网络结构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926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74AC22-EA18-4548-ADEE-FDBBF046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D599F6-E708-E94F-BFFA-DBFB26E200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76594"/>
            <a:ext cx="4410490" cy="22952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A5FB0E-2BEB-4344-ADB7-CBB514EE1158}"/>
              </a:ext>
            </a:extLst>
          </p:cNvPr>
          <p:cNvSpPr/>
          <p:nvPr/>
        </p:nvSpPr>
        <p:spPr>
          <a:xfrm>
            <a:off x="3626895" y="3966906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LSTM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核心要素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100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2A27B1-5687-9C46-B290-6A26402E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2F0520-FB36-454C-B4D9-7F2898E2AD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90" y="906566"/>
            <a:ext cx="5040560" cy="247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5BC890-BCF5-184C-8D14-C9344E5E3E74}"/>
              </a:ext>
            </a:extLst>
          </p:cNvPr>
          <p:cNvSpPr/>
          <p:nvPr/>
        </p:nvSpPr>
        <p:spPr>
          <a:xfrm>
            <a:off x="3503771" y="3691989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GRU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优化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7226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23B6C0-2185-7F49-A808-C1A897AE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4A6DED-FCDF-644D-A11D-1E0D8ACE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66"/>
            <a:ext cx="9144000" cy="45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05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9B5733-EA9E-144B-8932-83352C92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3D94F7-1C26-6640-BBC1-2A9DA477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011"/>
            <a:ext cx="9144000" cy="32814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1DF0F8-53BF-BF46-9EDA-838CF3335746}"/>
              </a:ext>
            </a:extLst>
          </p:cNvPr>
          <p:cNvSpPr txBox="1"/>
          <p:nvPr/>
        </p:nvSpPr>
        <p:spPr>
          <a:xfrm>
            <a:off x="3311860" y="1401620"/>
            <a:ext cx="37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避免梯度弥散：不中断的梯度流</a:t>
            </a:r>
          </a:p>
        </p:txBody>
      </p:sp>
    </p:spTree>
    <p:extLst>
      <p:ext uri="{BB962C8B-B14F-4D97-AF65-F5344CB8AC3E}">
        <p14:creationId xmlns:p14="http://schemas.microsoft.com/office/powerpoint/2010/main" val="2994863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3C05E4-1F30-CF4F-9384-8E7C4D8F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3B70DA-FE66-C542-8D90-DE70F7DE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23"/>
            <a:ext cx="9144000" cy="46056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D6C98C-AE3D-E847-A3FB-A1DCD6C3F5F4}"/>
              </a:ext>
            </a:extLst>
          </p:cNvPr>
          <p:cNvSpPr txBox="1"/>
          <p:nvPr/>
        </p:nvSpPr>
        <p:spPr>
          <a:xfrm>
            <a:off x="6192180" y="3966905"/>
            <a:ext cx="261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类似于何凯明提出的残差网</a:t>
            </a:r>
            <a:r>
              <a:rPr kumimoji="1" lang="en-US" altLang="zh-CN" dirty="0" err="1"/>
              <a:t>ResNet</a:t>
            </a:r>
            <a:r>
              <a:rPr kumimoji="1"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946194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LSTM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与自然语言处理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10242" name="Picture 2" descr="Looking into Natural Language Processing (NLP) | by Dr. Dataman | Towards  Data Science">
            <a:extLst>
              <a:ext uri="{FF2B5EF4-FFF2-40B4-BE49-F238E27FC236}">
                <a16:creationId xmlns:a16="http://schemas.microsoft.com/office/drawing/2014/main" id="{71387D5A-C9C0-8E47-8B01-A65E069AD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115" y="976818"/>
            <a:ext cx="3239365" cy="19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23883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11860" y="1761660"/>
            <a:ext cx="5670630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我每解雇一名语言学家，语音识别机器的表现就提高了一点</a:t>
            </a:r>
            <a:r>
              <a:rPr lang="zh-CN" altLang="en-US" kern="100" dirty="0">
                <a:latin typeface="Times New Roman" charset="0"/>
                <a:ea typeface="方正书宋简体" charset="0"/>
                <a:cs typeface="Times New Roman" charset="0"/>
              </a:rPr>
              <a:t>。</a:t>
            </a: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（</a:t>
            </a:r>
            <a:r>
              <a:rPr lang="en-US" altLang="zh-CN" kern="100" dirty="0">
                <a:latin typeface="Times New Roman" charset="0"/>
                <a:ea typeface="方正书宋简体" charset="0"/>
              </a:rPr>
              <a:t>Every time I fire a linguist, the performance of our speech recognition system goes up.</a:t>
            </a: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）</a:t>
            </a:r>
            <a:r>
              <a:rPr lang="zh-CN" altLang="zh-CN" dirty="0"/>
              <a:t> 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/>
              <a:t>——Fred </a:t>
            </a:r>
            <a:r>
              <a:rPr lang="en-US" altLang="zh-CN" dirty="0" err="1"/>
              <a:t>Jelinek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4" name="AutoShape 2" descr="Fred Jelinekâçå¾çæç´¢ç»æ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Fred Jelinekâçå¾çæç´¢ç»æ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816555"/>
            <a:ext cx="2552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6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6555" y="2436735"/>
            <a:ext cx="6660798" cy="150810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zh-CN" sz="6000" kern="100" dirty="0">
                <a:latin typeface="Times New Roman" charset="0"/>
                <a:ea typeface="方正书宋简体" charset="0"/>
                <a:cs typeface="Times New Roman" charset="0"/>
              </a:rPr>
              <a:t>指月指非月</a:t>
            </a:r>
            <a:endParaRPr lang="en-US" altLang="zh-CN" sz="6000" kern="100" dirty="0">
              <a:latin typeface="Times New Roman" charset="0"/>
              <a:ea typeface="方正书宋简体" charset="0"/>
              <a:cs typeface="Times New Roman" charset="0"/>
            </a:endParaRPr>
          </a:p>
          <a:p>
            <a:pPr algn="r"/>
            <a:r>
              <a:rPr lang="en-US" altLang="zh-CN" sz="3200" dirty="0"/>
              <a:t>——</a:t>
            </a:r>
            <a:r>
              <a:rPr lang="zh-CN" altLang="zh-CN" sz="3200" dirty="0"/>
              <a:t>《楞严经‧卷二》 </a:t>
            </a:r>
            <a:endParaRPr lang="zh-CN" altLang="en-US" sz="3200" dirty="0"/>
          </a:p>
        </p:txBody>
      </p:sp>
      <p:pic>
        <p:nvPicPr>
          <p:cNvPr id="11266" name="Picture 2" descr="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10" y="67491"/>
            <a:ext cx="4095455" cy="287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73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6515" y="321500"/>
            <a:ext cx="859595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kern="100" dirty="0">
                <a:latin typeface="Times New Roman" charset="0"/>
                <a:ea typeface="方正书宋简体" charset="0"/>
                <a:cs typeface="Times New Roman" charset="0"/>
              </a:rPr>
              <a:t>基于一种语言的</a:t>
            </a:r>
            <a:r>
              <a:rPr lang="zh-CN" altLang="zh-CN" sz="4000" b="1" kern="100" dirty="0">
                <a:solidFill>
                  <a:srgbClr val="00B0F0"/>
                </a:solidFill>
                <a:latin typeface="Times New Roman" charset="0"/>
                <a:ea typeface="方正书宋简体" charset="0"/>
                <a:cs typeface="Times New Roman" charset="0"/>
              </a:rPr>
              <a:t>统计</a:t>
            </a:r>
            <a:r>
              <a:rPr lang="zh-CN" altLang="zh-CN" sz="3200" kern="100" dirty="0">
                <a:latin typeface="Times New Roman" charset="0"/>
                <a:ea typeface="方正书宋简体" charset="0"/>
                <a:cs typeface="Times New Roman" charset="0"/>
              </a:rPr>
              <a:t>特征，隐藏着语义的信息</a:t>
            </a:r>
            <a:endParaRPr lang="en-US" altLang="zh-CN" sz="3200" kern="100" dirty="0">
              <a:latin typeface="Times New Roman" charset="0"/>
              <a:ea typeface="方正书宋简体" charset="0"/>
              <a:cs typeface="Times New Roman" charset="0"/>
            </a:endParaRPr>
          </a:p>
          <a:p>
            <a:pPr>
              <a:lnSpc>
                <a:spcPct val="200000"/>
              </a:lnSpc>
            </a:pP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（</a:t>
            </a:r>
            <a:r>
              <a:rPr lang="en-US" altLang="zh-CN" kern="100" dirty="0">
                <a:latin typeface="Times New Roman" charset="0"/>
                <a:ea typeface="方正书宋简体" charset="0"/>
              </a:rPr>
              <a:t>statistical patterns of human word usage can be used to figure out what people mean</a:t>
            </a: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）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12290" name="Picture 2" descr="Wittgenstein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93470"/>
            <a:ext cx="2313171" cy="338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266855" y="2346725"/>
            <a:ext cx="53555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b="1" dirty="0">
                <a:solidFill>
                  <a:srgbClr val="C00000"/>
                </a:solidFill>
              </a:rPr>
              <a:t>一个词的意义，就是它的用法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pPr algn="r"/>
            <a:r>
              <a:rPr lang="en-US" altLang="zh-CN" sz="2400" dirty="0"/>
              <a:t>——</a:t>
            </a:r>
            <a:r>
              <a:rPr lang="zh-CN" altLang="zh-CN" sz="2400" dirty="0"/>
              <a:t>维特根斯坦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792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49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45" y="1230890"/>
            <a:ext cx="4519892" cy="2988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6525" y="1446625"/>
            <a:ext cx="2700300" cy="196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</a:rPr>
              <a:t>如何统计？</a:t>
            </a:r>
            <a:r>
              <a:rPr kumimoji="1" lang="zh-CN" altLang="en-US" sz="2800" dirty="0"/>
              <a:t>找一个计算机能识别的方式</a:t>
            </a:r>
          </a:p>
        </p:txBody>
      </p:sp>
    </p:spTree>
    <p:extLst>
      <p:ext uri="{BB962C8B-B14F-4D97-AF65-F5344CB8AC3E}">
        <p14:creationId xmlns:p14="http://schemas.microsoft.com/office/powerpoint/2010/main" val="158965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1D240-6EAD-4744-B11E-4749F19F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8121AB-E149-6541-81E6-E4A4A2B990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30" y="546525"/>
            <a:ext cx="6480720" cy="32853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B883AC-0BA0-2841-BCD9-8B2CE3A67675}"/>
              </a:ext>
            </a:extLst>
          </p:cNvPr>
          <p:cNvSpPr/>
          <p:nvPr/>
        </p:nvSpPr>
        <p:spPr>
          <a:xfrm>
            <a:off x="2681790" y="4101920"/>
            <a:ext cx="3403496" cy="310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650"/>
              </a:lnSpc>
              <a:spcBef>
                <a:spcPts val="800"/>
              </a:spcBef>
              <a:spcAft>
                <a:spcPts val="1000"/>
              </a:spcAft>
            </a:pP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图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</a:rPr>
              <a:t>8-3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　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</a:rPr>
              <a:t>Elman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循环神经网络结构</a:t>
            </a:r>
            <a:endParaRPr lang="zh-CN" altLang="zh-CN" kern="100" dirty="0">
              <a:solidFill>
                <a:srgbClr val="4774C5"/>
              </a:solidFill>
              <a:latin typeface="Times New Roman" panose="02020603050405020304" pitchFamily="18" charset="0"/>
              <a:ea typeface="方正楷体_GBK"/>
            </a:endParaRPr>
          </a:p>
        </p:txBody>
      </p:sp>
    </p:spTree>
    <p:extLst>
      <p:ext uri="{BB962C8B-B14F-4D97-AF65-F5344CB8AC3E}">
        <p14:creationId xmlns:p14="http://schemas.microsoft.com/office/powerpoint/2010/main" val="1586287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50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30" y="951570"/>
            <a:ext cx="7020780" cy="2430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56765" y="3756401"/>
            <a:ext cx="51305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kern="100">
                <a:solidFill>
                  <a:srgbClr val="C00000"/>
                </a:solidFill>
                <a:latin typeface="Times New Roman" charset="0"/>
                <a:ea typeface="方正书宋简体" charset="0"/>
                <a:cs typeface="Times New Roman" charset="0"/>
              </a:rPr>
              <a:t>独热编码没有相似性</a:t>
            </a:r>
            <a:r>
              <a:rPr lang="zh-CN" altLang="zh-CN" sz="4000" b="1">
                <a:solidFill>
                  <a:srgbClr val="C00000"/>
                </a:solidFill>
              </a:rPr>
              <a:t> </a:t>
            </a:r>
            <a:endParaRPr lang="zh-CN" alt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05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5" y="771550"/>
            <a:ext cx="8648700" cy="15621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5" y="2616755"/>
            <a:ext cx="3600400" cy="21957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65512" y="4146925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C00000"/>
                </a:solidFill>
                <a:latin typeface="Times New Roman" charset="0"/>
                <a:ea typeface="方正书宋简体" charset="0"/>
                <a:cs typeface="Times New Roman" charset="0"/>
              </a:rPr>
              <a:t>参数共享</a:t>
            </a:r>
            <a:r>
              <a:rPr lang="zh-CN" altLang="zh-CN" sz="2800" b="1" dirty="0">
                <a:solidFill>
                  <a:srgbClr val="C00000"/>
                </a:solidFill>
              </a:rPr>
              <a:t> 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73225" y="2585489"/>
            <a:ext cx="4572000" cy="8887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Courier New" charset="0"/>
                <a:ea typeface="方正书宋简体" charset="0"/>
                <a:cs typeface="Times New Roman" charset="0"/>
              </a:rPr>
              <a:t>W("cat')=[0.19, −0.47, 0.72 ...]</a:t>
            </a:r>
            <a:endParaRPr lang="zh-CN" altLang="zh-CN" kern="100" dirty="0">
              <a:latin typeface="Courier New" charset="0"/>
              <a:ea typeface="方正书宋简体" charset="0"/>
              <a:cs typeface="Times New Roman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Courier New" charset="0"/>
                <a:ea typeface="方正书宋简体" charset="0"/>
                <a:cs typeface="Times New Roman" charset="0"/>
              </a:rPr>
              <a:t>W("mat')=[0.0, 0.6, −0.31, ...]</a:t>
            </a:r>
            <a:endParaRPr lang="zh-CN" altLang="zh-CN" kern="100" dirty="0">
              <a:effectLst/>
              <a:latin typeface="Courier New" charset="0"/>
              <a:ea typeface="方正书宋简体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2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76845" y="3606865"/>
            <a:ext cx="2987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词嵌入（</a:t>
            </a:r>
            <a:r>
              <a:rPr lang="en-US" altLang="zh-CN" kern="100" dirty="0">
                <a:latin typeface="Times New Roman" charset="0"/>
                <a:ea typeface="方正书宋简体" charset="0"/>
              </a:rPr>
              <a:t>Word embedding</a:t>
            </a: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）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341" name="Picture 5" descr="Word embedd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5" y="174480"/>
            <a:ext cx="92011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71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75" y="591530"/>
            <a:ext cx="5220580" cy="40054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6515" y="4096862"/>
            <a:ext cx="3720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Bengio</a:t>
            </a:r>
            <a:r>
              <a:rPr lang="zh-CN" altLang="en-US" dirty="0"/>
              <a:t>：</a:t>
            </a: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基于神经网络的语言模型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5" name="AutoShape 2" descr="Bengioâçå¾çæç´¢ç»æ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51570"/>
            <a:ext cx="2177891" cy="2511348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91580" y="361245"/>
            <a:ext cx="146946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46775" y="586271"/>
          <a:ext cx="1963482" cy="365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r:id="rId5" imgW="1282700" imgH="228600" progId="Equation.DSMT4">
                  <p:embed/>
                </p:oleObj>
              </mc:Choice>
              <mc:Fallback>
                <p:oleObj r:id="rId5" imgW="1282700" imgH="2286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775" y="586271"/>
                        <a:ext cx="1963482" cy="365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14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15" y="366505"/>
            <a:ext cx="3870430" cy="43886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62010" y="4382731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charset="0"/>
                <a:ea typeface="方正书宋简体" charset="0"/>
              </a:rPr>
              <a:t>RNN</a:t>
            </a: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语言模型的展开形式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424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56069" y="456515"/>
            <a:ext cx="55263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charset="0"/>
                <a:ea typeface="方正书宋简体" charset="0"/>
              </a:rPr>
              <a:t>using a time-delay neural network or 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 charset="0"/>
                <a:ea typeface="方正书宋简体" charset="0"/>
              </a:rPr>
              <a:t>a recurrent neural network</a:t>
            </a:r>
            <a:r>
              <a:rPr lang="en-US" altLang="zh-CN" kern="100" dirty="0">
                <a:latin typeface="Times New Roman" charset="0"/>
                <a:ea typeface="方正书宋简体" charset="0"/>
              </a:rPr>
              <a:t> or a combination of both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86485"/>
            <a:ext cx="2177891" cy="25113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69" y="2103771"/>
            <a:ext cx="5568664" cy="27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7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8590"/>
            <a:ext cx="5568664" cy="27277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000"/>
            <a:ext cx="6840760" cy="31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57</a:t>
            </a:fld>
            <a:endParaRPr lang="zh-CN" altLang="en-US"/>
          </a:p>
        </p:txBody>
      </p:sp>
      <p:pic>
        <p:nvPicPr>
          <p:cNvPr id="3" name="图片 2" descr="Z:\Mac 上的 yhilly\微云同步盘\1-deep learning图书\book-writing\pics\chap15\rnn(penn tree bank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05" y="365317"/>
            <a:ext cx="5742500" cy="4447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811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实战：</a:t>
            </a:r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NLP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11266" name="Picture 2" descr="Natural Language Processing: A Short Introduction To Get You Started |">
            <a:extLst>
              <a:ext uri="{FF2B5EF4-FFF2-40B4-BE49-F238E27FC236}">
                <a16:creationId xmlns:a16="http://schemas.microsoft.com/office/drawing/2014/main" id="{398D3DF7-4E9A-324D-80FB-664A61938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29" y="636535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89491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4650CD-DB0B-4B4F-AA57-E1A564B7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C2C957-8C78-A346-849F-04DF584A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1580" y="3228833"/>
            <a:ext cx="78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RNN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的形式化定义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8797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9E15A2-8F0B-A34D-B3EB-8968FF40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5900BC-62E3-134A-8F12-DF77474B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360"/>
            <a:ext cx="9144000" cy="3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0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B0D1A3-2771-2646-B113-8D64D69E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4F00B7-8B20-8F4E-8E89-9E53D7555E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90" y="276495"/>
            <a:ext cx="5985665" cy="4410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930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5F6FB1-05C4-694E-847B-CB7948FA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963A7B-3376-544E-92C5-20E03EFF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64"/>
            <a:ext cx="9144000" cy="47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4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A3E22E-7066-D941-BDBB-364B1ABF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57A36A-9279-FF48-ABF3-6D1CC887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5" y="2329"/>
            <a:ext cx="4674179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17E126-CD91-BA44-A51D-1DEC68C7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92" y="0"/>
            <a:ext cx="4058487" cy="35263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9C4821-6265-0248-B2B5-47205DAB2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220" y="3021800"/>
            <a:ext cx="2757133" cy="21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3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14F25B-48B8-5A4C-A875-1F6175E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DCD91-7AE7-5D4B-B8F5-CC430747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1" y="0"/>
            <a:ext cx="8836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90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0DF06E-1CC0-B444-BA71-529FE2C6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C265D8-2A93-DA41-A52B-C86FCC33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13" y="0"/>
            <a:ext cx="6554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94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8B0E31-322A-6D47-8AAF-AB11931F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BFCB35-9819-5645-843E-AE06CE66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99" y="57149"/>
            <a:ext cx="459761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494F21-5751-D74C-A1C1-58A5F1FCD9AC}"/>
              </a:ext>
            </a:extLst>
          </p:cNvPr>
          <p:cNvSpPr/>
          <p:nvPr/>
        </p:nvSpPr>
        <p:spPr>
          <a:xfrm>
            <a:off x="-63515" y="591530"/>
            <a:ext cx="422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范例8-3　利用GRU进行优化（gru.py）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830052-8E38-6047-BBAC-2F86C22C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1986685"/>
            <a:ext cx="3550762" cy="27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4767" y="934132"/>
            <a:ext cx="5202070" cy="1440178"/>
          </a:xfrm>
        </p:spPr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zh-CN" altLang="en-US" sz="5800" b="1" dirty="0">
                <a:solidFill>
                  <a:srgbClr val="00B0F0"/>
                </a:solidFill>
                <a:latin typeface="方正静蕾简体" pitchFamily="2" charset="-122"/>
                <a:ea typeface="方正静蕾简体" pitchFamily="2" charset="-122"/>
              </a:rPr>
              <a:t>谢谢你能来！</a:t>
            </a:r>
            <a:endParaRPr lang="en-US" altLang="zh-CN" sz="5800" b="1" dirty="0">
              <a:solidFill>
                <a:srgbClr val="00B0F0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67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1519" y="4111260"/>
            <a:ext cx="823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方正静蕾简体" pitchFamily="2" charset="-122"/>
                <a:ea typeface="方正静蕾简体" pitchFamily="2" charset="-122"/>
              </a:rPr>
              <a:t>知乎社区专栏：</a:t>
            </a:r>
            <a:r>
              <a:rPr kumimoji="1" lang="en-US" altLang="zh-CN" b="1" dirty="0">
                <a:solidFill>
                  <a:srgbClr val="FF0000"/>
                </a:solidFill>
              </a:rPr>
              <a:t>https://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zhuanlan.zhihu.com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zhangyuhong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19660E-EBE3-CB49-A701-6E012F23B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91"/>
          <a:stretch/>
        </p:blipFill>
        <p:spPr>
          <a:xfrm>
            <a:off x="3626628" y="2769190"/>
            <a:ext cx="4900665" cy="13420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4F2C98-E02E-7B4F-838F-7284B840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09" y="141479"/>
            <a:ext cx="2756029" cy="38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3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6FCF1D-051D-4E41-ACFC-6C321FD0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CD98F9-FF61-9D40-8D6E-D64B20CD13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45" y="1103478"/>
            <a:ext cx="7110790" cy="34203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3A28B9-214A-224F-A16B-E275674A7C75}"/>
              </a:ext>
            </a:extLst>
          </p:cNvPr>
          <p:cNvSpPr/>
          <p:nvPr/>
        </p:nvSpPr>
        <p:spPr>
          <a:xfrm>
            <a:off x="1691680" y="4551970"/>
            <a:ext cx="6165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传统的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Elman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循环神经网络的循环图与展开图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FF7B9A-C332-8145-9E46-AFA92A065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775" y="36650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08C8C10-2532-FD4A-AF20-9E0E471CB0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206346"/>
              </p:ext>
            </p:extLst>
          </p:nvPr>
        </p:nvGraphicFramePr>
        <p:xfrm>
          <a:off x="2546775" y="81311"/>
          <a:ext cx="2715193" cy="84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r:id="rId4" imgW="49149000" imgH="15214600" progId="Equation.DSMT4">
                  <p:embed/>
                </p:oleObj>
              </mc:Choice>
              <mc:Fallback>
                <p:oleObj r:id="rId4" imgW="49149000" imgH="15214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775" y="81311"/>
                        <a:ext cx="2715193" cy="840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58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11" y="861560"/>
            <a:ext cx="7237514" cy="2925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16904" y="4104646"/>
            <a:ext cx="3555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charset="0"/>
                <a:ea typeface="方正书宋简体" charset="0"/>
              </a:rPr>
              <a:t>常见的</a:t>
            </a:r>
            <a:r>
              <a:rPr lang="en-US" altLang="zh-CN" kern="100" dirty="0">
                <a:latin typeface="Times New Roman" charset="0"/>
                <a:ea typeface="方正书宋简体" charset="0"/>
              </a:rPr>
              <a:t>RNN</a:t>
            </a:r>
            <a:r>
              <a:rPr lang="zh-CN" altLang="zh-CN" kern="100" dirty="0">
                <a:latin typeface="Times New Roman" charset="0"/>
                <a:ea typeface="方正书宋简体" charset="0"/>
                <a:cs typeface="Times New Roman" charset="0"/>
              </a:rPr>
              <a:t>拓扑结构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608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2512DD-0DC5-1048-89F8-113FBC96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709575-B3C4-1E42-A85E-7524EB9F0D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636536"/>
            <a:ext cx="2520280" cy="2264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8520F6C-A738-3949-9B70-260C11D51603}"/>
              </a:ext>
            </a:extLst>
          </p:cNvPr>
          <p:cNvSpPr/>
          <p:nvPr/>
        </p:nvSpPr>
        <p:spPr>
          <a:xfrm>
            <a:off x="399505" y="3561860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RNN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one-to-many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结构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69FB61-CDA2-6C42-A3FB-FEF4F30DF1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29" y="636536"/>
            <a:ext cx="3735415" cy="20356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58154C-B3D8-9D4F-BF17-79BB470A0BBA}"/>
              </a:ext>
            </a:extLst>
          </p:cNvPr>
          <p:cNvSpPr/>
          <p:nvPr/>
        </p:nvSpPr>
        <p:spPr>
          <a:xfrm>
            <a:off x="5322806" y="3516855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RNN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many-to-one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结构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748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20249</TotalTime>
  <Words>586</Words>
  <Application>Microsoft Macintosh PowerPoint</Application>
  <PresentationFormat>全屏显示(16:9)</PresentationFormat>
  <Paragraphs>137</Paragraphs>
  <Slides>67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2" baseType="lpstr">
      <vt:lpstr>方正静蕾简体</vt:lpstr>
      <vt:lpstr>黑体</vt:lpstr>
      <vt:lpstr>华文新魏</vt:lpstr>
      <vt:lpstr>微软雅黑</vt:lpstr>
      <vt:lpstr>Arial</vt:lpstr>
      <vt:lpstr>Book Antiqua</vt:lpstr>
      <vt:lpstr>Calibri</vt:lpstr>
      <vt:lpstr>Courier New</vt:lpstr>
      <vt:lpstr>Lucida Sans</vt:lpstr>
      <vt:lpstr>Times New Roman</vt:lpstr>
      <vt:lpstr>Wingdings</vt:lpstr>
      <vt:lpstr>Wingdings 2</vt:lpstr>
      <vt:lpstr>Wingdings 3</vt:lpstr>
      <vt:lpstr>顶峰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RNN：计算流图</vt:lpstr>
      <vt:lpstr>RNN：计算流图</vt:lpstr>
      <vt:lpstr>RNN计算流图：many to many</vt:lpstr>
      <vt:lpstr>RNN计算流图：many to many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Shisu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Shisu.CAuser</dc:creator>
  <cp:lastModifiedBy>Yuhong Zhang</cp:lastModifiedBy>
  <cp:revision>888</cp:revision>
  <cp:lastPrinted>2018-05-02T22:52:36Z</cp:lastPrinted>
  <dcterms:created xsi:type="dcterms:W3CDTF">2010-11-10T01:12:39Z</dcterms:created>
  <dcterms:modified xsi:type="dcterms:W3CDTF">2020-12-11T07:52:57Z</dcterms:modified>
</cp:coreProperties>
</file>